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7" r:id="rId2"/>
    <p:sldId id="290" r:id="rId3"/>
    <p:sldId id="268" r:id="rId4"/>
    <p:sldId id="285" r:id="rId5"/>
    <p:sldId id="286" r:id="rId6"/>
    <p:sldId id="287" r:id="rId7"/>
    <p:sldId id="269" r:id="rId8"/>
    <p:sldId id="266" r:id="rId9"/>
    <p:sldId id="270" r:id="rId10"/>
    <p:sldId id="271" r:id="rId11"/>
    <p:sldId id="272" r:id="rId12"/>
    <p:sldId id="273" r:id="rId13"/>
    <p:sldId id="288" r:id="rId14"/>
    <p:sldId id="274" r:id="rId15"/>
    <p:sldId id="256" r:id="rId16"/>
    <p:sldId id="258" r:id="rId17"/>
    <p:sldId id="276" r:id="rId18"/>
    <p:sldId id="275" r:id="rId19"/>
    <p:sldId id="277" r:id="rId20"/>
    <p:sldId id="279" r:id="rId21"/>
    <p:sldId id="278" r:id="rId22"/>
    <p:sldId id="280" r:id="rId23"/>
    <p:sldId id="281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06AF1-1DDC-4C51-869E-B2B1B8529B73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DD93-FCBB-48D3-B3D7-92358009D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214546" y="980728"/>
            <a:ext cx="6172200" cy="2808312"/>
          </a:xfrm>
        </p:spPr>
        <p:txBody>
          <a:bodyPr anchor="t">
            <a:normAutofit/>
          </a:bodyPr>
          <a:lstStyle/>
          <a:p>
            <a:pPr algn="ctr"/>
            <a:r>
              <a:rPr lang="ru-RU" sz="4000" dirty="0"/>
              <a:t> </a:t>
            </a:r>
            <a:br>
              <a:rPr lang="ru-RU" sz="4000" dirty="0"/>
            </a:br>
            <a:r>
              <a:rPr lang="ru-RU" sz="4000" dirty="0"/>
              <a:t> трудовое право</a:t>
            </a:r>
            <a:endParaRPr lang="ru-RU" sz="24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chemeClr val="accent1"/>
                </a:solidFill>
              </a:rPr>
              <a:t>Преподаватель Коржиновская О.М</a:t>
            </a:r>
          </a:p>
          <a:p>
            <a:pPr marL="742950" indent="-742950">
              <a:buAutoNum type="arabicPeriod"/>
            </a:pPr>
            <a:endParaRPr lang="ru-RU" sz="3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ctr"/>
            <a:r>
              <a:rPr lang="ru-RU" sz="2400" b="1" i="1" dirty="0">
                <a:solidFill>
                  <a:schemeClr val="accent1"/>
                </a:solidFill>
              </a:rPr>
              <a:t>Доктринальные</a:t>
            </a:r>
            <a:r>
              <a:rPr lang="ru-RU" sz="2400" b="1" dirty="0">
                <a:solidFill>
                  <a:schemeClr val="accent1"/>
                </a:solidFill>
              </a:rPr>
              <a:t> признаки трудовых и гражданско-правовых отношений подряда, оказания услуг и др.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421007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2000" dirty="0"/>
              <a:t>1. Предмет - процесс труда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endParaRPr lang="ru-RU" sz="2000" dirty="0"/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2.Работник выполняет определенную трудовую функцию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3. Работник выполняет работу только лично</a:t>
            </a:r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4210072"/>
          </a:xfrm>
        </p:spPr>
        <p:txBody>
          <a:bodyPr>
            <a:normAutofit/>
          </a:bodyPr>
          <a:lstStyle/>
          <a:p>
            <a:endParaRPr lang="ru-RU" dirty="0"/>
          </a:p>
          <a:p>
            <a:pPr>
              <a:buNone/>
            </a:pPr>
            <a:r>
              <a:rPr lang="ru-RU" sz="2000" dirty="0"/>
              <a:t>1. Предмет – овеществленный результат труда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2. Работник выполняет определенную работу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3. Работник может поручить работу третьим лицам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/>
              <a:t>Трудовые отношения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Гражданско-правовые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86050" y="2500306"/>
            <a:ext cx="3469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/>
                </a:solidFill>
              </a:rPr>
              <a:t>1. Предметный признак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43174" y="3786190"/>
            <a:ext cx="4339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/>
                </a:solidFill>
              </a:rPr>
              <a:t>2. Признак трудовой функции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86050" y="5000636"/>
            <a:ext cx="33746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/>
                </a:solidFill>
              </a:rPr>
              <a:t>3.Личностный признак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1428736"/>
            <a:ext cx="365760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4. Работник включается в состав коллектива (его должность, работа – в штатном расписании)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5.Работник не несет риска</a:t>
            </a:r>
          </a:p>
          <a:p>
            <a:pPr>
              <a:buNone/>
            </a:pPr>
            <a:r>
              <a:rPr lang="ru-RU" sz="2000" dirty="0"/>
              <a:t>    случайной гибели результатов труда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6. Работник подлежит социальной защите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7. Работодатель организует труд (подчинение ПВТР)</a:t>
            </a:r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1428736"/>
            <a:ext cx="365760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4. Коллектив у работодателя отсутствует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endParaRPr lang="ru-RU" sz="2000" dirty="0"/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5. Работник несет риск случайной гибели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6. Социальных гарантий нет (за некоторыми исключениями)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7. Работник организует труд самостоятельно</a:t>
            </a: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"/>
          </p:nvPr>
        </p:nvSpPr>
        <p:spPr>
          <a:xfrm>
            <a:off x="428596" y="285728"/>
            <a:ext cx="3657600" cy="658368"/>
          </a:xfrm>
        </p:spPr>
        <p:txBody>
          <a:bodyPr/>
          <a:lstStyle/>
          <a:p>
            <a:r>
              <a:rPr lang="ru-RU" dirty="0"/>
              <a:t>Трудовые отношения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3"/>
          </p:nvPr>
        </p:nvSpPr>
        <p:spPr>
          <a:xfrm>
            <a:off x="4357686" y="285728"/>
            <a:ext cx="3657600" cy="658368"/>
          </a:xfrm>
        </p:spPr>
        <p:txBody>
          <a:bodyPr/>
          <a:lstStyle/>
          <a:p>
            <a:r>
              <a:rPr lang="ru-RU" dirty="0"/>
              <a:t>Гражданско-правовые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14612" y="1142984"/>
            <a:ext cx="3347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/>
                </a:solidFill>
              </a:rPr>
              <a:t>4. Признак коллектива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28860" y="2714620"/>
            <a:ext cx="40030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/>
                </a:solidFill>
              </a:rPr>
              <a:t>5. Имущественный признак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00298" y="4143380"/>
            <a:ext cx="34563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/>
                </a:solidFill>
              </a:rPr>
              <a:t>6. Социальный признак</a:t>
            </a:r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28596" y="273050"/>
            <a:ext cx="7572404" cy="67104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14282" y="5286388"/>
            <a:ext cx="86773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/>
                </a:solidFill>
              </a:rPr>
              <a:t>7.Организационный признак  - признак хозяйской власти (!!!)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Л.С. Таль – отец-основатель отрасли трудового права</a:t>
            </a:r>
          </a:p>
        </p:txBody>
      </p:sp>
      <p:pic>
        <p:nvPicPr>
          <p:cNvPr id="3" name="Рисунок 2" descr="Таль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571612"/>
            <a:ext cx="2214578" cy="278608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71802" y="1428736"/>
            <a:ext cx="5298245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Таль Лев Семенович</a:t>
            </a:r>
            <a:r>
              <a:rPr lang="ru-RU" sz="2000" dirty="0"/>
              <a:t> (1867 —1933) — </a:t>
            </a:r>
          </a:p>
          <a:p>
            <a:r>
              <a:rPr lang="ru-RU" sz="2000" dirty="0"/>
              <a:t>юрист, доктор гражданского права, </a:t>
            </a:r>
          </a:p>
          <a:p>
            <a:r>
              <a:rPr lang="ru-RU" sz="2000" dirty="0"/>
              <a:t>автор концепции трудового договора. </a:t>
            </a:r>
          </a:p>
          <a:p>
            <a:r>
              <a:rPr lang="ru-RU" sz="2000" dirty="0"/>
              <a:t>В 1926 г. эмигрировал, умер во Франции.</a:t>
            </a:r>
          </a:p>
          <a:p>
            <a:endParaRPr lang="ru-RU" sz="2000" dirty="0"/>
          </a:p>
          <a:p>
            <a:r>
              <a:rPr lang="ru-RU" sz="2000" u="sng" dirty="0"/>
              <a:t>Основные труды, положившие начало </a:t>
            </a:r>
          </a:p>
          <a:p>
            <a:r>
              <a:rPr lang="ru-RU" sz="2000" u="sng" dirty="0"/>
              <a:t>трудовому праву в России:</a:t>
            </a:r>
          </a:p>
          <a:p>
            <a:endParaRPr lang="ru-RU" sz="2000" u="sng" dirty="0"/>
          </a:p>
          <a:p>
            <a:pPr marL="342900" indent="-342900">
              <a:buAutoNum type="arabicParenR"/>
            </a:pPr>
            <a:r>
              <a:rPr lang="ru-RU" sz="2000" dirty="0"/>
              <a:t>Трудовой договор: </a:t>
            </a:r>
            <a:r>
              <a:rPr lang="ru-RU" sz="2000" dirty="0" err="1"/>
              <a:t>цивилистическое</a:t>
            </a:r>
            <a:r>
              <a:rPr lang="ru-RU" sz="2000" dirty="0"/>
              <a:t> </a:t>
            </a:r>
          </a:p>
          <a:p>
            <a:pPr marL="342900" indent="-342900"/>
            <a:r>
              <a:rPr lang="ru-RU" sz="2000" dirty="0"/>
              <a:t>исследование, 1913 г.</a:t>
            </a:r>
          </a:p>
          <a:p>
            <a:pPr marL="342900" indent="-342900"/>
            <a:r>
              <a:rPr lang="ru-RU" sz="2000" dirty="0"/>
              <a:t>2) Очерки промышленного права, 1916 г.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5072074"/>
            <a:ext cx="822052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Ключевым признаком трудовых отношений Л.С. Таль</a:t>
            </a:r>
          </a:p>
          <a:p>
            <a:r>
              <a:rPr lang="ru-RU" sz="2400" dirty="0"/>
              <a:t> назвал включение работника в сферу </a:t>
            </a:r>
          </a:p>
          <a:p>
            <a:r>
              <a:rPr lang="ru-RU" sz="2800" b="1" dirty="0"/>
              <a:t>хозяйской власти работодателя</a:t>
            </a:r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Они формировали трудовое право…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 Ученики Л.С.  </a:t>
            </a:r>
            <a:r>
              <a:rPr lang="ru-RU" dirty="0" err="1"/>
              <a:t>Таля</a:t>
            </a:r>
            <a:r>
              <a:rPr lang="ru-RU" dirty="0"/>
              <a:t>: </a:t>
            </a:r>
          </a:p>
          <a:p>
            <a:pPr>
              <a:buNone/>
            </a:pPr>
            <a:r>
              <a:rPr lang="ru-RU" dirty="0"/>
              <a:t>   И.С. </a:t>
            </a:r>
            <a:r>
              <a:rPr lang="ru-RU" dirty="0" err="1"/>
              <a:t>Войтинский</a:t>
            </a:r>
            <a:r>
              <a:rPr lang="ru-RU" dirty="0"/>
              <a:t>, В.М. </a:t>
            </a:r>
            <a:r>
              <a:rPr lang="ru-RU" dirty="0" err="1"/>
              <a:t>Догадов</a:t>
            </a:r>
            <a:endParaRPr lang="ru-RU" dirty="0"/>
          </a:p>
          <a:p>
            <a:pPr>
              <a:buFont typeface="Arial" charset="0"/>
              <a:buChar char="•"/>
            </a:pPr>
            <a:r>
              <a:rPr lang="ru-RU" dirty="0"/>
              <a:t>К.М. Варшавский</a:t>
            </a:r>
          </a:p>
          <a:p>
            <a:pPr>
              <a:buFont typeface="Arial" charset="0"/>
              <a:buChar char="•"/>
            </a:pPr>
            <a:endParaRPr lang="ru-RU" dirty="0"/>
          </a:p>
          <a:p>
            <a:pPr>
              <a:buFont typeface="Arial" charset="0"/>
              <a:buChar char="•"/>
            </a:pPr>
            <a:r>
              <a:rPr lang="ru-RU" dirty="0"/>
              <a:t>Н.Г. Александров</a:t>
            </a:r>
          </a:p>
          <a:p>
            <a:pPr>
              <a:buNone/>
            </a:pPr>
            <a:r>
              <a:rPr lang="ru-RU" dirty="0"/>
              <a:t>   «Трудовое правоотношение»</a:t>
            </a:r>
          </a:p>
          <a:p>
            <a:pPr>
              <a:buNone/>
            </a:pPr>
            <a:r>
              <a:rPr lang="ru-RU" dirty="0"/>
              <a:t>    (1948г.)</a:t>
            </a:r>
          </a:p>
          <a:p>
            <a:pPr>
              <a:buFont typeface="Arial" charset="0"/>
              <a:buChar char="•"/>
            </a:pPr>
            <a:r>
              <a:rPr lang="ru-RU" dirty="0"/>
              <a:t>Л.Я. </a:t>
            </a:r>
            <a:r>
              <a:rPr lang="ru-RU" dirty="0" err="1"/>
              <a:t>Гинцбург</a:t>
            </a:r>
            <a:r>
              <a:rPr lang="ru-RU" dirty="0"/>
              <a:t> , А.С. Пашков,</a:t>
            </a:r>
          </a:p>
          <a:p>
            <a:pPr>
              <a:buNone/>
            </a:pPr>
            <a:r>
              <a:rPr lang="ru-RU" dirty="0"/>
              <a:t>    О.В. Смирнов и др.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5214942" y="1643050"/>
            <a:ext cx="571504" cy="1214446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72198" y="2143116"/>
            <a:ext cx="1734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20-30 гг. </a:t>
            </a:r>
            <a:endParaRPr lang="ru-RU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5286380" y="3357562"/>
            <a:ext cx="285752" cy="928694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5357818" y="4714884"/>
            <a:ext cx="214314" cy="100013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072198" y="3714752"/>
            <a:ext cx="1635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40-50 гг.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6143636" y="5000636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60 -80 гг.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7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 descr="буржуй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1428736"/>
            <a:ext cx="1643074" cy="12377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ctangle 4"/>
          <p:cNvSpPr>
            <a:spLocks noGrp="1" noChangeArrowheads="1"/>
          </p:cNvSpPr>
          <p:nvPr/>
        </p:nvSpPr>
        <p:spPr bwMode="auto">
          <a:xfrm>
            <a:off x="428596" y="142852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Основания хозяйской власти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643438" y="1643050"/>
            <a:ext cx="20685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/>
              <a:t>Хозяйская власть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723107" y="2962275"/>
            <a:ext cx="42333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sz="2000" dirty="0"/>
              <a:t>Внутренний порядок предприятия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-38894" y="3754437"/>
            <a:ext cx="18335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b="1"/>
              <a:t>постоянная</a:t>
            </a:r>
          </a:p>
          <a:p>
            <a:pPr algn="ctr"/>
            <a:r>
              <a:rPr lang="ru-RU" b="1"/>
              <a:t>нуждаемость</a:t>
            </a:r>
          </a:p>
          <a:p>
            <a:pPr algn="ctr"/>
            <a:r>
              <a:rPr lang="ru-RU" b="1"/>
              <a:t>в выполнении</a:t>
            </a:r>
          </a:p>
          <a:p>
            <a:pPr algn="ctr"/>
            <a:r>
              <a:rPr lang="ru-RU" b="1"/>
              <a:t>работы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013744" y="3825875"/>
            <a:ext cx="197326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b="1"/>
              <a:t>необходимость</a:t>
            </a:r>
          </a:p>
          <a:p>
            <a:pPr algn="ctr"/>
            <a:r>
              <a:rPr lang="ru-RU" b="1"/>
              <a:t>организации</a:t>
            </a:r>
          </a:p>
          <a:p>
            <a:pPr algn="ctr"/>
            <a:r>
              <a:rPr lang="ru-RU" b="1"/>
              <a:t>труда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034632" y="3754437"/>
            <a:ext cx="19732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ru-RU" b="1" dirty="0"/>
              <a:t>необходимость</a:t>
            </a:r>
          </a:p>
          <a:p>
            <a:r>
              <a:rPr lang="ru-RU" b="1" dirty="0"/>
              <a:t>контроля за</a:t>
            </a:r>
          </a:p>
          <a:p>
            <a:r>
              <a:rPr lang="ru-RU" b="1" dirty="0"/>
              <a:t>выполнением</a:t>
            </a:r>
          </a:p>
          <a:p>
            <a:r>
              <a:rPr lang="ru-RU" b="1" dirty="0"/>
              <a:t>работы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187157" y="2962275"/>
            <a:ext cx="399573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/>
              <a:t>Экономическая несамостоятельность работника</a:t>
            </a: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H="1">
            <a:off x="2089944" y="2746375"/>
            <a:ext cx="2376488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4826794" y="2746375"/>
            <a:ext cx="230505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H="1">
            <a:off x="794544" y="3249612"/>
            <a:ext cx="7921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3026569" y="3249612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3818732" y="3249612"/>
            <a:ext cx="11525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6429388" y="4929198"/>
            <a:ext cx="2387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ru-RU" b="1" dirty="0"/>
              <a:t>Ограниченная</a:t>
            </a:r>
          </a:p>
          <a:p>
            <a:pPr algn="ctr"/>
            <a:r>
              <a:rPr lang="ru-RU" b="1" dirty="0"/>
              <a:t>свобода трудового</a:t>
            </a:r>
          </a:p>
          <a:p>
            <a:pPr algn="ctr"/>
            <a:r>
              <a:rPr lang="ru-RU" b="1" dirty="0"/>
              <a:t>договора</a:t>
            </a: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7131844" y="3538537"/>
            <a:ext cx="0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7347744" y="3538537"/>
            <a:ext cx="0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pic>
        <p:nvPicPr>
          <p:cNvPr id="17" name="Рисунок 16" descr="купец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785794"/>
            <a:ext cx="1519390" cy="13573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" name="Рисунок 19" descr="хозяйство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58" y="5000637"/>
            <a:ext cx="1524010" cy="11430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Рисунок 20" descr="металлурги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8794" y="5000636"/>
            <a:ext cx="1214446" cy="12144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2" name="Рисунок 21" descr="строиители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4678" y="5072074"/>
            <a:ext cx="937266" cy="11430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4" name="Рисунок 23" descr="шахтеры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4810" y="5143512"/>
            <a:ext cx="1184367" cy="10715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5" name="TextBox 24"/>
          <p:cNvSpPr txBox="1"/>
          <p:nvPr/>
        </p:nvSpPr>
        <p:spPr>
          <a:xfrm>
            <a:off x="2428860" y="714356"/>
            <a:ext cx="4667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14348" y="221455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Общественные отношения, входящие в предмет трудового права (ст.1 ТК)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500438"/>
            <a:ext cx="3186106" cy="2747962"/>
          </a:xfrm>
        </p:spPr>
        <p:txBody>
          <a:bodyPr>
            <a:normAutofit/>
          </a:bodyPr>
          <a:lstStyle/>
          <a:p>
            <a:r>
              <a:rPr lang="ru-RU" dirty="0"/>
              <a:t>Наемный (несамостоятельный) труд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286248" y="3071810"/>
            <a:ext cx="3743327" cy="317659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Предшествующие трудовым</a:t>
            </a:r>
          </a:p>
          <a:p>
            <a:r>
              <a:rPr lang="ru-RU" dirty="0"/>
              <a:t>Сопутствующие трудовым</a:t>
            </a:r>
          </a:p>
          <a:p>
            <a:r>
              <a:rPr lang="ru-RU" dirty="0"/>
              <a:t>Вытекающие из трудовых</a:t>
            </a:r>
          </a:p>
          <a:p>
            <a:pPr>
              <a:buNone/>
            </a:pPr>
            <a:r>
              <a:rPr lang="ru-RU" dirty="0"/>
              <a:t>    (Доктринальная классификация)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2971792" cy="1287776"/>
          </a:xfrm>
        </p:spPr>
        <p:txBody>
          <a:bodyPr/>
          <a:lstStyle/>
          <a:p>
            <a:r>
              <a:rPr lang="ru-RU" dirty="0"/>
              <a:t>Собственно трудовые отношения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1287776"/>
          </a:xfrm>
        </p:spPr>
        <p:txBody>
          <a:bodyPr/>
          <a:lstStyle/>
          <a:p>
            <a:r>
              <a:rPr lang="ru-RU" dirty="0"/>
              <a:t>Отношения, непосредственно связанные с трудовыми</a:t>
            </a:r>
          </a:p>
        </p:txBody>
      </p:sp>
      <p:cxnSp>
        <p:nvCxnSpPr>
          <p:cNvPr id="8" name="Прямая со стрелкой 7"/>
          <p:cNvCxnSpPr>
            <a:stCxn id="3" idx="3"/>
            <a:endCxn id="5" idx="1"/>
          </p:cNvCxnSpPr>
          <p:nvPr/>
        </p:nvCxnSpPr>
        <p:spPr>
          <a:xfrm>
            <a:off x="3428992" y="2213608"/>
            <a:ext cx="9144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</a:rPr>
              <a:t>Отношения, непосредственно связанные с трудовыми (ст.1 ТК РФ)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901014" cy="535785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2800" dirty="0"/>
              <a:t>	</a:t>
            </a:r>
            <a:r>
              <a:rPr lang="ru-RU" sz="2800" b="1" dirty="0"/>
              <a:t>Отношения по:</a:t>
            </a:r>
            <a:endParaRPr lang="ru-RU" sz="2800" dirty="0"/>
          </a:p>
          <a:p>
            <a:r>
              <a:rPr lang="ru-RU" sz="2800" dirty="0"/>
              <a:t>трудоустройству у данного работодателя;  </a:t>
            </a:r>
          </a:p>
          <a:p>
            <a:pPr>
              <a:buNone/>
            </a:pPr>
            <a:endParaRPr lang="ru-RU" sz="2800" dirty="0"/>
          </a:p>
          <a:p>
            <a:r>
              <a:rPr lang="ru-RU" sz="2800" dirty="0"/>
              <a:t>организации труда и управлению трудом;</a:t>
            </a:r>
          </a:p>
          <a:p>
            <a:r>
              <a:rPr lang="ru-RU" sz="2800" dirty="0"/>
              <a:t>профессиональной подготовке, переподготовке и повышению квалификации работников непосредственно у данного работодателя;</a:t>
            </a:r>
          </a:p>
          <a:p>
            <a:r>
              <a:rPr lang="ru-RU" sz="2800" dirty="0"/>
              <a:t>социальному партнерству, ведению коллективных переговоров, заключению коллективных договоров и соглашений;</a:t>
            </a:r>
          </a:p>
          <a:p>
            <a:r>
              <a:rPr lang="ru-RU" sz="2800" dirty="0"/>
              <a:t>участию работников и профессиональных союзов в установлении условий труда и применении трудового законодательства в предусмотренных законом случаях;</a:t>
            </a:r>
          </a:p>
          <a:p>
            <a:r>
              <a:rPr lang="ru-RU" sz="2800" dirty="0"/>
              <a:t>материальной ответственности работодателей и работников в сфере труда;</a:t>
            </a:r>
          </a:p>
          <a:p>
            <a:r>
              <a:rPr lang="ru-RU" sz="2800" dirty="0"/>
              <a:t>государственному контролю (надзору), профсоюзному контролю за соблюдением трудового законодательства;</a:t>
            </a:r>
          </a:p>
          <a:p>
            <a:r>
              <a:rPr lang="ru-RU" sz="2800" dirty="0"/>
              <a:t>обязательному социальному страхованию в случаях, предусмотренных федеральными законами</a:t>
            </a:r>
          </a:p>
          <a:p>
            <a:endParaRPr lang="ru-RU" sz="2800" dirty="0"/>
          </a:p>
          <a:p>
            <a:r>
              <a:rPr lang="ru-RU" sz="2800" dirty="0"/>
              <a:t> разрешению трудовых споров.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2143116"/>
            <a:ext cx="7572428" cy="3857652"/>
          </a:xfrm>
          <a:prstGeom prst="roundRect">
            <a:avLst/>
          </a:prstGeom>
          <a:solidFill>
            <a:schemeClr val="accent1">
              <a:alpha val="1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>
                  <a:solidFill>
                    <a:sysClr val="windowText" lastClr="000000"/>
                  </a:solidFill>
                </a:ln>
                <a:solidFill>
                  <a:schemeClr val="accent1"/>
                </a:solidFill>
              </a:rPr>
              <a:t>сопутствующие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29322" y="1500174"/>
            <a:ext cx="211628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предшествующие</a:t>
            </a:r>
          </a:p>
        </p:txBody>
      </p:sp>
      <p:cxnSp>
        <p:nvCxnSpPr>
          <p:cNvPr id="14" name="Прямая со стрелкой 13"/>
          <p:cNvCxnSpPr>
            <a:stCxn id="12" idx="1"/>
          </p:cNvCxnSpPr>
          <p:nvPr/>
        </p:nvCxnSpPr>
        <p:spPr>
          <a:xfrm rot="10800000" flipV="1">
            <a:off x="5357818" y="1684840"/>
            <a:ext cx="571504" cy="29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643438" y="6143644"/>
            <a:ext cx="160332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вытекающие</a:t>
            </a:r>
          </a:p>
        </p:txBody>
      </p:sp>
      <p:cxnSp>
        <p:nvCxnSpPr>
          <p:cNvPr id="17" name="Прямая со стрелкой 16"/>
          <p:cNvCxnSpPr>
            <a:stCxn id="15" idx="1"/>
          </p:cNvCxnSpPr>
          <p:nvPr/>
        </p:nvCxnSpPr>
        <p:spPr>
          <a:xfrm rot="10800000" flipV="1">
            <a:off x="4214810" y="6328310"/>
            <a:ext cx="428628" cy="29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214546" y="2571744"/>
            <a:ext cx="6172200" cy="2428892"/>
          </a:xfrm>
        </p:spPr>
        <p:txBody>
          <a:bodyPr anchor="t">
            <a:normAutofit/>
          </a:bodyPr>
          <a:lstStyle/>
          <a:p>
            <a:pPr algn="ctr"/>
            <a:r>
              <a:rPr lang="ru-RU" sz="4000" dirty="0"/>
              <a:t> </a:t>
            </a:r>
            <a:endParaRPr lang="ru-RU" sz="24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214546" y="4857760"/>
            <a:ext cx="6172200" cy="1371600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accent1"/>
                </a:solidFill>
              </a:rPr>
              <a:t>3. Сфера действия трудового права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 anchor="t">
            <a:no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«Сфера действия» шире «предмета»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 </a:t>
            </a:r>
            <a:r>
              <a:rPr lang="ru-RU" sz="2800" dirty="0"/>
              <a:t>Сфера действия трудового права: </a:t>
            </a:r>
          </a:p>
          <a:p>
            <a:r>
              <a:rPr lang="ru-RU" sz="2800" dirty="0"/>
              <a:t>- область родственных трудовым общественных отношений (Б.К. Бегичев, 1972)</a:t>
            </a:r>
          </a:p>
          <a:p>
            <a:r>
              <a:rPr lang="ru-RU" sz="2800" dirty="0"/>
              <a:t>- пределы распространения его норм (Г.С. </a:t>
            </a:r>
            <a:r>
              <a:rPr lang="ru-RU" sz="2800" dirty="0" err="1"/>
              <a:t>Скачкова</a:t>
            </a:r>
            <a:r>
              <a:rPr lang="ru-RU" sz="2800" dirty="0"/>
              <a:t>, 2003 );</a:t>
            </a:r>
          </a:p>
          <a:p>
            <a:r>
              <a:rPr lang="ru-RU" sz="2800" dirty="0"/>
              <a:t>- общественные отношения, которые не входят в предмет трудового права, но к которым нормы трудового права могут применяться в субсидиарном порядке (В.М. Лебедев, 2001; М.В. Лушникова, А.М. Лушников, 2006)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Отношения, включающиеся в сферу действия трудового права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/>
              <a:t>Трудовые отношения членов производственных кооперативов;</a:t>
            </a:r>
          </a:p>
          <a:p>
            <a:r>
              <a:rPr lang="ru-RU" dirty="0"/>
              <a:t>Отношения по привлечению к труду лиц, отбывающих наказание по приговору суда;</a:t>
            </a:r>
          </a:p>
          <a:p>
            <a:r>
              <a:rPr lang="ru-RU" dirty="0"/>
              <a:t>Трудовые отношения государственных и муниципальных служащих;</a:t>
            </a:r>
          </a:p>
          <a:p>
            <a:pPr>
              <a:buNone/>
            </a:pPr>
            <a:r>
              <a:rPr lang="ru-RU" dirty="0"/>
              <a:t>    </a:t>
            </a:r>
            <a:r>
              <a:rPr lang="ru-RU" b="1" i="1" dirty="0">
                <a:solidFill>
                  <a:schemeClr val="accent1"/>
                </a:solidFill>
              </a:rPr>
              <a:t>Тенденции расширения сферы действия:</a:t>
            </a:r>
          </a:p>
          <a:p>
            <a:pPr>
              <a:buFontTx/>
              <a:buChar char="-"/>
            </a:pPr>
            <a:r>
              <a:rPr lang="ru-RU" b="1" i="1" dirty="0">
                <a:solidFill>
                  <a:schemeClr val="accent1"/>
                </a:solidFill>
              </a:rPr>
              <a:t>труд, основанный на гражданско-правовом договоре подряда или оказания услуг;</a:t>
            </a:r>
          </a:p>
          <a:p>
            <a:pPr>
              <a:buFontTx/>
              <a:buChar char="-"/>
            </a:pPr>
            <a:r>
              <a:rPr lang="ru-RU" b="1" i="1" dirty="0">
                <a:solidFill>
                  <a:schemeClr val="accent1"/>
                </a:solidFill>
              </a:rPr>
              <a:t>труд работающих сособственников</a:t>
            </a:r>
            <a:r>
              <a:rPr lang="ru-RU" i="1" dirty="0">
                <a:solidFill>
                  <a:schemeClr val="accent1"/>
                </a:solidFill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214546" y="2571744"/>
            <a:ext cx="6172200" cy="2428892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4000" dirty="0"/>
              <a:t> Общая характеристика отрасли</a:t>
            </a:r>
            <a:br>
              <a:rPr lang="ru-RU" sz="4000" dirty="0"/>
            </a:br>
            <a:r>
              <a:rPr lang="ru-RU" sz="4000" dirty="0"/>
              <a:t> «трудовое право»</a:t>
            </a:r>
            <a:endParaRPr lang="ru-RU" sz="24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742950" indent="-742950">
              <a:buAutoNum type="arabicPeriod"/>
            </a:pPr>
            <a:r>
              <a:rPr lang="ru-RU" sz="3600" dirty="0">
                <a:solidFill>
                  <a:schemeClr val="accent1"/>
                </a:solidFill>
              </a:rPr>
              <a:t>История правового регулирования труда</a:t>
            </a:r>
          </a:p>
          <a:p>
            <a:pPr marL="742950" indent="-742950">
              <a:buAutoNum type="arabicPeriod"/>
            </a:pPr>
            <a:endParaRPr lang="ru-RU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5434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сфере действия – легальное понятие (ч.2 ст.11 ТК РФ):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200" dirty="0"/>
              <a:t>Трудовое законодательство и иные акты, содержащие нормы трудового права, также применяются к другим отношениям, связанным с использованием личного труда, если это предусмотрено ТК РФ или иным федеральным законом.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трудовое законодательство не распространяется на (ст.11 ТК):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sz="2800" dirty="0"/>
              <a:t>военнослужащих при исполнении ими обязанностей военной службы;</a:t>
            </a:r>
          </a:p>
          <a:p>
            <a:r>
              <a:rPr lang="ru-RU" sz="2800" dirty="0"/>
              <a:t>членов советов директоров (наблюдательных советов) организаций (за исключением лиц, заключивших с данной организацией трудовой договор);</a:t>
            </a:r>
          </a:p>
          <a:p>
            <a:r>
              <a:rPr lang="ru-RU" sz="2800" dirty="0"/>
              <a:t>лиц, работающие на основании договоров гражданско-правового характера;</a:t>
            </a:r>
          </a:p>
          <a:p>
            <a:r>
              <a:rPr lang="ru-RU" sz="2800" dirty="0"/>
              <a:t>других лиц, если это установлено федеральным законом.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214546" y="2571744"/>
            <a:ext cx="6172200" cy="2428892"/>
          </a:xfrm>
        </p:spPr>
        <p:txBody>
          <a:bodyPr anchor="t">
            <a:normAutofit/>
          </a:bodyPr>
          <a:lstStyle/>
          <a:p>
            <a:pPr algn="ctr"/>
            <a:r>
              <a:rPr lang="ru-RU" sz="4000" dirty="0"/>
              <a:t> </a:t>
            </a:r>
            <a:endParaRPr lang="ru-RU" sz="24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214546" y="4857760"/>
            <a:ext cx="6172200" cy="1371600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accent1"/>
                </a:solidFill>
              </a:rPr>
              <a:t>4. Метод трудового права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68478"/>
          </a:xfrm>
        </p:spPr>
        <p:txBody>
          <a:bodyPr anchor="t">
            <a:normAutofit/>
          </a:bodyPr>
          <a:lstStyle/>
          <a:p>
            <a:r>
              <a:rPr lang="ru-RU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теории права с 60-х гг. выделяют основные признаки, по которым характеризуется метод: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428868"/>
            <a:ext cx="7467600" cy="404508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dirty="0"/>
              <a:t>Порядок установления содержания прав и обязанностей субъектов отрасли;</a:t>
            </a:r>
          </a:p>
          <a:p>
            <a:r>
              <a:rPr lang="ru-RU" sz="2800" dirty="0"/>
              <a:t>Правовое положение сторон правоотношения;</a:t>
            </a:r>
          </a:p>
          <a:p>
            <a:r>
              <a:rPr lang="ru-RU" sz="2800" dirty="0"/>
              <a:t>Способы охраны прав и обеспечения исполнения обязанностей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Особенности порядка установления прав и обязанностей субъектов трудового права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514353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200" dirty="0"/>
              <a:t>Сочетание централизованного (законодательного), коллективно-договорного и локального  способов правового регулирования;</a:t>
            </a:r>
          </a:p>
          <a:p>
            <a:r>
              <a:rPr lang="ru-RU" sz="2200" dirty="0"/>
              <a:t>Сочетание диспозитивного и императивного способа установления прав и обязанностей с преобладанием императивного; </a:t>
            </a:r>
          </a:p>
          <a:p>
            <a:r>
              <a:rPr lang="ru-RU" sz="2200" dirty="0"/>
              <a:t>Диспозитивность носит ограниченный характер: стороны могут регулировать по своему усмотрению любые вопросы, но регулирование может быть только в пользу работника. </a:t>
            </a:r>
          </a:p>
          <a:p>
            <a:pPr>
              <a:buNone/>
            </a:pPr>
            <a:r>
              <a:rPr lang="ru-RU" sz="2000" dirty="0"/>
              <a:t>Ст. 9 ТК: Коллективные договоры, соглашения, трудовые договоры не могут содержать условий, ограничивающих права или снижающих уровень гарантий работников по сравнению с установленными трудовым законодательством. </a:t>
            </a:r>
          </a:p>
          <a:p>
            <a:pPr>
              <a:buNone/>
            </a:pPr>
            <a:r>
              <a:rPr lang="ru-RU" sz="2200" dirty="0"/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Особенности правового положения субъектов трудового права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514353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dirty="0"/>
              <a:t>Работник и работодатель находятся в отношениях равенства при заключении трудового (коллективного) договора;</a:t>
            </a:r>
          </a:p>
          <a:p>
            <a:r>
              <a:rPr lang="ru-RU" dirty="0"/>
              <a:t>После заключения трудового договора стороны вступают в отношения власти-подчинения. «Подчиненное» положение работника уравновешивается коллективными правами (участие в управлении организацией, право на создание профсоюза и др.);</a:t>
            </a:r>
          </a:p>
          <a:p>
            <a:pPr>
              <a:buNone/>
            </a:pPr>
            <a:r>
              <a:rPr lang="ru-RU" dirty="0"/>
              <a:t> Таким образом, этот признак характеризуется сочетанием координационных и субординационных начал.</a:t>
            </a:r>
          </a:p>
          <a:p>
            <a:pPr>
              <a:buNone/>
            </a:pP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Особый характер защиты прав и интересов субъектов трудового права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514353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200" dirty="0"/>
              <a:t>Социально-партнерский характер способов защиты:</a:t>
            </a:r>
          </a:p>
          <a:p>
            <a:pPr>
              <a:buFontTx/>
              <a:buChar char="-"/>
            </a:pPr>
            <a:r>
              <a:rPr lang="ru-RU" sz="2200" dirty="0"/>
              <a:t>Профсоюзная защита (работодатели также имеют право на соответствующие объединения);</a:t>
            </a:r>
          </a:p>
          <a:p>
            <a:pPr>
              <a:buFontTx/>
              <a:buChar char="-"/>
            </a:pPr>
            <a:r>
              <a:rPr lang="ru-RU" sz="2200" dirty="0"/>
              <a:t>Особые органы (структуры): комиссия по трудовым спорам, примирительная комиссия, трудовой арбитраж, посредники;</a:t>
            </a:r>
          </a:p>
          <a:p>
            <a:pPr>
              <a:buFont typeface="Arial" charset="0"/>
              <a:buChar char="•"/>
            </a:pPr>
            <a:r>
              <a:rPr lang="ru-RU" sz="2200" dirty="0"/>
              <a:t>Социальный характер ответственности работника:</a:t>
            </a:r>
          </a:p>
          <a:p>
            <a:pPr>
              <a:buNone/>
            </a:pPr>
            <a:r>
              <a:rPr lang="ru-RU" sz="2200" dirty="0"/>
              <a:t>- Дисциплинарная ответственность в виде моральных переживаний (замечание, выговор);</a:t>
            </a:r>
          </a:p>
          <a:p>
            <a:pPr>
              <a:buNone/>
            </a:pPr>
            <a:r>
              <a:rPr lang="ru-RU" sz="2200" dirty="0"/>
              <a:t>- Ограниченная материальная ответственность (в пределах среднего заработка)</a:t>
            </a:r>
          </a:p>
          <a:p>
            <a:pPr>
              <a:buFontTx/>
              <a:buChar char="-"/>
            </a:pPr>
            <a:endParaRPr lang="ru-RU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ru-RU" sz="2400" b="1" dirty="0"/>
              <a:t>Индустриализация – основная причина рождения трудового (социального) права</a:t>
            </a:r>
          </a:p>
        </p:txBody>
      </p:sp>
      <p:pic>
        <p:nvPicPr>
          <p:cNvPr id="3" name="Рисунок 2" descr="Ранняя индустриализац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785926"/>
            <a:ext cx="2214578" cy="16486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 descr="industrializaciya_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4071942"/>
            <a:ext cx="2238364" cy="16787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Дети на фабрике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00232" y="1214423"/>
            <a:ext cx="2143140" cy="1502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VanGogh_0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85918" y="4929198"/>
            <a:ext cx="2285984" cy="16196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charlie_chaplin_photo_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57356" y="3071810"/>
            <a:ext cx="1857368" cy="1430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4286248" y="928670"/>
            <a:ext cx="42787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  <a:p>
            <a:r>
              <a:rPr lang="ru-RU" dirty="0"/>
              <a:t>Ужасающие условия  труда:</a:t>
            </a:r>
          </a:p>
          <a:p>
            <a:pPr>
              <a:buFontTx/>
              <a:buChar char="-"/>
            </a:pPr>
            <a:r>
              <a:rPr lang="ru-RU" dirty="0"/>
              <a:t>18-ти часовой рабочий день;</a:t>
            </a:r>
          </a:p>
          <a:p>
            <a:pPr>
              <a:buFontTx/>
              <a:buChar char="-"/>
            </a:pPr>
            <a:r>
              <a:rPr lang="ru-RU" dirty="0"/>
              <a:t> труд детей от 5 лет;</a:t>
            </a:r>
          </a:p>
          <a:p>
            <a:pPr>
              <a:buFontTx/>
              <a:buChar char="-"/>
            </a:pPr>
            <a:r>
              <a:rPr lang="ru-RU" dirty="0"/>
              <a:t> нижайший уровень охраны труда и</a:t>
            </a:r>
          </a:p>
          <a:p>
            <a:r>
              <a:rPr lang="ru-RU" dirty="0"/>
              <a:t>санитарии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5929322" y="2357430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143372" y="2786058"/>
            <a:ext cx="46434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Высокая смертность, в т.ч. детская; средняя продолжительность жизни</a:t>
            </a:r>
          </a:p>
          <a:p>
            <a:r>
              <a:rPr lang="ru-RU" dirty="0"/>
              <a:t>рабочих – 25 лет, а доля рабочего</a:t>
            </a:r>
          </a:p>
          <a:p>
            <a:r>
              <a:rPr lang="ru-RU" dirty="0"/>
              <a:t>населения в составе нации росла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5857884" y="3857628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214810" y="4286256"/>
            <a:ext cx="4132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Угроза национальной безопасности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5857884" y="4572008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214810" y="5000636"/>
            <a:ext cx="45031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Общество с необходимостью подошло к</a:t>
            </a:r>
          </a:p>
          <a:p>
            <a:r>
              <a:rPr lang="ru-RU" dirty="0"/>
              <a:t>ограничению свободы договора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5857884" y="5572140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071934" y="6000768"/>
            <a:ext cx="477406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900" b="1" dirty="0"/>
              <a:t>Первое трудовое законодательство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51128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r"/>
            <a:r>
              <a:rPr lang="ru-RU" dirty="0">
                <a:solidFill>
                  <a:schemeClr val="accent1"/>
                </a:solidFill>
              </a:rPr>
              <a:t>«</a:t>
            </a:r>
            <a:r>
              <a:rPr lang="ru-RU" b="1" dirty="0">
                <a:solidFill>
                  <a:schemeClr val="accent1"/>
                </a:solidFill>
              </a:rPr>
              <a:t>Вопрос о рабочем классе может считаться главной социальной задачей 19 века…» </a:t>
            </a:r>
            <a:r>
              <a:rPr lang="ru-RU" sz="2000" dirty="0">
                <a:solidFill>
                  <a:schemeClr val="accent1"/>
                </a:solidFill>
              </a:rPr>
              <a:t>(Ф.Г. Тернер, русский экономист и государственный деятель)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829576" cy="454515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 Первые акты фабричного законодательства принимаются в Англии (а затем и в других странах Европы) в начале 19 века:</a:t>
            </a:r>
          </a:p>
          <a:p>
            <a:pPr>
              <a:buFontTx/>
              <a:buChar char="-"/>
            </a:pPr>
            <a:r>
              <a:rPr lang="ru-RU" dirty="0"/>
              <a:t>1802 и 1819 гг. – запрет труда детей младше 9 лет;</a:t>
            </a:r>
          </a:p>
          <a:p>
            <a:pPr>
              <a:buFontTx/>
              <a:buChar char="-"/>
            </a:pPr>
            <a:r>
              <a:rPr lang="ru-RU" dirty="0"/>
              <a:t>1824 г. –разрешение коалиций рабочих;</a:t>
            </a:r>
          </a:p>
          <a:p>
            <a:pPr>
              <a:buFontTx/>
              <a:buChar char="-"/>
            </a:pPr>
            <a:r>
              <a:rPr lang="ru-RU" dirty="0"/>
              <a:t>1834 г. – создание первой рабочей (фабричной) инспекции;</a:t>
            </a:r>
          </a:p>
          <a:p>
            <a:pPr>
              <a:buFontTx/>
              <a:buChar char="-"/>
            </a:pPr>
            <a:r>
              <a:rPr lang="ru-RU" dirty="0"/>
              <a:t>1847 г. – установление 10-ти часового </a:t>
            </a:r>
          </a:p>
          <a:p>
            <a:pPr>
              <a:buNone/>
            </a:pPr>
            <a:r>
              <a:rPr lang="ru-RU" dirty="0"/>
              <a:t>     рабочего дня;</a:t>
            </a:r>
          </a:p>
          <a:p>
            <a:pPr>
              <a:buFontTx/>
              <a:buChar char="-"/>
            </a:pPr>
            <a:r>
              <a:rPr lang="ru-RU" dirty="0"/>
              <a:t>1867 г. – установление санитарно-гигиенических требований охраны труда.</a:t>
            </a:r>
          </a:p>
        </p:txBody>
      </p:sp>
      <p:pic>
        <p:nvPicPr>
          <p:cNvPr id="5" name="Рисунок 4" descr="Англ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4" y="1857364"/>
            <a:ext cx="1571604" cy="11760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Англия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8082" y="3286124"/>
            <a:ext cx="1428750" cy="10572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старые рабочие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86644" y="4643446"/>
            <a:ext cx="1478027" cy="10001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Фабричное законодательство  </a:t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Российской Империи: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1882 г. – запрет труда детей до 12 лет, ограничение рабочего времени для детей 12-15 леи – не более 8 часов в сутки;</a:t>
            </a:r>
          </a:p>
          <a:p>
            <a:pPr>
              <a:buNone/>
            </a:pPr>
            <a:r>
              <a:rPr lang="ru-RU" dirty="0"/>
              <a:t>  - создание фабричной инспекции;</a:t>
            </a:r>
          </a:p>
          <a:p>
            <a:pPr>
              <a:buFont typeface="Arial" charset="0"/>
              <a:buChar char="•"/>
            </a:pPr>
            <a:r>
              <a:rPr lang="ru-RU" dirty="0"/>
              <a:t>1885 г. –заперт ночного труда женщин и несовершеннолетних (до 17 лет);</a:t>
            </a:r>
          </a:p>
          <a:p>
            <a:pPr>
              <a:buFont typeface="Arial" charset="0"/>
              <a:buChar char="•"/>
            </a:pPr>
            <a:r>
              <a:rPr lang="ru-RU" dirty="0"/>
              <a:t>1886 г. – установление порядка найма, увольнения и оплаты труда рабочих;</a:t>
            </a:r>
          </a:p>
          <a:p>
            <a:pPr>
              <a:buFont typeface="Arial" charset="0"/>
              <a:buChar char="•"/>
            </a:pPr>
            <a:r>
              <a:rPr lang="ru-RU" dirty="0"/>
              <a:t>1897 г. – установление 11,5 часового рабочего дня и 66 выходных дней в году;</a:t>
            </a:r>
          </a:p>
          <a:p>
            <a:pPr>
              <a:buFont typeface="Arial" charset="0"/>
              <a:buChar char="•"/>
            </a:pPr>
            <a:r>
              <a:rPr lang="ru-RU" dirty="0"/>
              <a:t>1899 г. – создание фабрично-заводской полиции;</a:t>
            </a:r>
          </a:p>
          <a:p>
            <a:pPr>
              <a:buFont typeface="Arial" charset="0"/>
              <a:buChar char="•"/>
            </a:pPr>
            <a:r>
              <a:rPr lang="ru-RU" dirty="0"/>
              <a:t>1905 г. – свобода коалиций и стачек;</a:t>
            </a:r>
          </a:p>
          <a:p>
            <a:pPr>
              <a:buFont typeface="Arial" charset="0"/>
              <a:buChar char="•"/>
            </a:pPr>
            <a:r>
              <a:rPr lang="ru-RU" sz="3500" dirty="0"/>
              <a:t>1913г. – Устав о промышленном труде.</a:t>
            </a:r>
          </a:p>
          <a:p>
            <a:pPr>
              <a:buFont typeface="Arial" charset="0"/>
              <a:buChar char="•"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ru-RU" dirty="0"/>
              <a:t>Советский и российский период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/>
          <a:lstStyle/>
          <a:p>
            <a:r>
              <a:rPr lang="ru-RU" dirty="0"/>
              <a:t>1917 г. – Декрет СНК о 8-часовом рабочем дне;</a:t>
            </a:r>
          </a:p>
          <a:p>
            <a:r>
              <a:rPr lang="ru-RU" dirty="0"/>
              <a:t>1918 г. – КЗоТ РСФСР – установлена трудовая повинность;</a:t>
            </a:r>
          </a:p>
          <a:p>
            <a:r>
              <a:rPr lang="ru-RU" dirty="0"/>
              <a:t>1922 г. – КЗоТ РСФСР – менее </a:t>
            </a:r>
            <a:r>
              <a:rPr lang="ru-RU" dirty="0" err="1"/>
              <a:t>идеалогизирован</a:t>
            </a:r>
            <a:r>
              <a:rPr lang="ru-RU" dirty="0"/>
              <a:t>: напр., принцип паритетного разрешения трудовых споров, коллективно-договорное регулирование и др.;</a:t>
            </a:r>
          </a:p>
          <a:p>
            <a:r>
              <a:rPr lang="ru-RU" dirty="0"/>
              <a:t>1971 г. – КЗоТ РСФСР </a:t>
            </a:r>
            <a:r>
              <a:rPr lang="ru-RU"/>
              <a:t>–основа </a:t>
            </a:r>
            <a:r>
              <a:rPr lang="ru-RU" dirty="0"/>
              <a:t>нынешнего ТК РФ;</a:t>
            </a:r>
          </a:p>
          <a:p>
            <a:r>
              <a:rPr lang="ru-RU" dirty="0"/>
              <a:t>2002 г. – ТК РФ.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214546" y="2571744"/>
            <a:ext cx="6172200" cy="2428892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4000" dirty="0"/>
              <a:t> Общая характеристика отрасли</a:t>
            </a:r>
            <a:br>
              <a:rPr lang="ru-RU" sz="4000" dirty="0"/>
            </a:br>
            <a:r>
              <a:rPr lang="ru-RU" sz="4000" dirty="0"/>
              <a:t> «трудовое право»</a:t>
            </a:r>
            <a:endParaRPr lang="ru-RU" sz="24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2214546" y="4857760"/>
            <a:ext cx="6172200" cy="1371600"/>
          </a:xfrm>
        </p:spPr>
        <p:txBody>
          <a:bodyPr>
            <a:noAutofit/>
          </a:bodyPr>
          <a:lstStyle/>
          <a:p>
            <a:r>
              <a:rPr lang="ru-RU" sz="3500" dirty="0">
                <a:solidFill>
                  <a:schemeClr val="accent1"/>
                </a:solidFill>
              </a:rPr>
              <a:t>2. Предмет трудового права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42910" y="285728"/>
            <a:ext cx="7715304" cy="796908"/>
          </a:xfrm>
        </p:spPr>
        <p:txBody>
          <a:bodyPr anchor="t">
            <a:norm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Предмет трудового права</a:t>
            </a:r>
          </a:p>
        </p:txBody>
      </p:sp>
      <p:sp>
        <p:nvSpPr>
          <p:cNvPr id="9" name="Овал 8"/>
          <p:cNvSpPr/>
          <p:nvPr/>
        </p:nvSpPr>
        <p:spPr>
          <a:xfrm>
            <a:off x="1928794" y="1214422"/>
            <a:ext cx="4143404" cy="4071966"/>
          </a:xfrm>
          <a:prstGeom prst="ellipse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Труд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928794" y="1285861"/>
            <a:ext cx="2571768" cy="214313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9190407">
            <a:off x="1821419" y="1812193"/>
            <a:ext cx="2510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Труд, не регулируемый</a:t>
            </a:r>
          </a:p>
          <a:p>
            <a:r>
              <a:rPr lang="ru-RU" sz="1600" dirty="0"/>
              <a:t>правом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2285984" y="1714488"/>
            <a:ext cx="3071834" cy="264320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rot="19088063">
            <a:off x="2029727" y="2512079"/>
            <a:ext cx="2993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Самостоятельный труд</a:t>
            </a:r>
          </a:p>
        </p:txBody>
      </p:sp>
      <p:sp>
        <p:nvSpPr>
          <p:cNvPr id="29" name="TextBox 28"/>
          <p:cNvSpPr txBox="1"/>
          <p:nvPr/>
        </p:nvSpPr>
        <p:spPr>
          <a:xfrm rot="19133400">
            <a:off x="2981463" y="3420979"/>
            <a:ext cx="31630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/>
              <a:t>Несамостоятельный</a:t>
            </a:r>
          </a:p>
          <a:p>
            <a:r>
              <a:rPr lang="ru-RU" sz="2400" b="1" dirty="0"/>
              <a:t>(наемный) </a:t>
            </a:r>
            <a:r>
              <a:rPr lang="ru-RU" sz="2400" dirty="0"/>
              <a:t>труд</a:t>
            </a:r>
            <a:endParaRPr lang="ru-RU" sz="2400" b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rot="16200000" flipH="1">
            <a:off x="2321703" y="4393413"/>
            <a:ext cx="714380" cy="50006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16200000" flipH="1">
            <a:off x="2464579" y="4250537"/>
            <a:ext cx="1143008" cy="785818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6200000" flipH="1">
            <a:off x="2643174" y="4071942"/>
            <a:ext cx="1428760" cy="10001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2857488" y="3929066"/>
            <a:ext cx="1500198" cy="107157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6200000" flipH="1">
            <a:off x="3071802" y="3714752"/>
            <a:ext cx="1643074" cy="121444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6200000" flipH="1">
            <a:off x="3321835" y="3536157"/>
            <a:ext cx="1714512" cy="135732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6200000" flipH="1">
            <a:off x="3500430" y="3357562"/>
            <a:ext cx="1785950" cy="135732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16200000" flipH="1">
            <a:off x="3714744" y="3143248"/>
            <a:ext cx="1857388" cy="142876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16200000" flipH="1">
            <a:off x="3964777" y="2964653"/>
            <a:ext cx="1785950" cy="142876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16200000" flipH="1">
            <a:off x="4214810" y="2714620"/>
            <a:ext cx="1714512" cy="142876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16200000" flipH="1">
            <a:off x="4500562" y="2500306"/>
            <a:ext cx="1500198" cy="135732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16200000" flipH="1">
            <a:off x="4750595" y="2250273"/>
            <a:ext cx="1285884" cy="121444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16200000" flipH="1">
            <a:off x="5000628" y="2071678"/>
            <a:ext cx="1000132" cy="10001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5143504" y="1857364"/>
            <a:ext cx="785818" cy="71438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 rot="19154850">
            <a:off x="109136" y="1398491"/>
            <a:ext cx="26019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Нет общественных</a:t>
            </a:r>
          </a:p>
          <a:p>
            <a:r>
              <a:rPr lang="ru-RU" sz="2000" dirty="0"/>
              <a:t>отношений: уборка </a:t>
            </a:r>
          </a:p>
          <a:p>
            <a:r>
              <a:rPr lang="ru-RU" sz="2000" dirty="0"/>
              <a:t>своего дома и т.п.</a:t>
            </a:r>
          </a:p>
        </p:txBody>
      </p:sp>
      <p:cxnSp>
        <p:nvCxnSpPr>
          <p:cNvPr id="80" name="Shape 79"/>
          <p:cNvCxnSpPr/>
          <p:nvPr/>
        </p:nvCxnSpPr>
        <p:spPr>
          <a:xfrm flipV="1">
            <a:off x="1714480" y="1785926"/>
            <a:ext cx="1143010" cy="327248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 rot="1931979">
            <a:off x="5506488" y="1410863"/>
            <a:ext cx="344357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Общественные отношения</a:t>
            </a:r>
          </a:p>
          <a:p>
            <a:r>
              <a:rPr lang="ru-RU" sz="2000" dirty="0"/>
              <a:t>по поводу труда или </a:t>
            </a:r>
          </a:p>
          <a:p>
            <a:r>
              <a:rPr lang="ru-RU" sz="2000" dirty="0"/>
              <a:t>его результатов</a:t>
            </a:r>
          </a:p>
        </p:txBody>
      </p:sp>
      <p:cxnSp>
        <p:nvCxnSpPr>
          <p:cNvPr id="84" name="Скругленная соединительная линия 83"/>
          <p:cNvCxnSpPr/>
          <p:nvPr/>
        </p:nvCxnSpPr>
        <p:spPr>
          <a:xfrm rot="10800000" flipV="1">
            <a:off x="4429124" y="1785926"/>
            <a:ext cx="1857388" cy="214314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Скругленная соединительная линия 88"/>
          <p:cNvCxnSpPr/>
          <p:nvPr/>
        </p:nvCxnSpPr>
        <p:spPr>
          <a:xfrm rot="5400000">
            <a:off x="5143504" y="2214554"/>
            <a:ext cx="1428760" cy="714380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6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1071538" y="5500702"/>
            <a:ext cx="477406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Работник не является собственником</a:t>
            </a:r>
          </a:p>
          <a:p>
            <a:r>
              <a:rPr lang="ru-RU" sz="2000" dirty="0"/>
              <a:t> средств производства;</a:t>
            </a:r>
          </a:p>
          <a:p>
            <a:r>
              <a:rPr lang="ru-RU" sz="2000" dirty="0"/>
              <a:t>Работник продает свою рабочую силу</a:t>
            </a:r>
          </a:p>
        </p:txBody>
      </p:sp>
      <p:cxnSp>
        <p:nvCxnSpPr>
          <p:cNvPr id="92" name="Скругленная соединительная линия 91"/>
          <p:cNvCxnSpPr/>
          <p:nvPr/>
        </p:nvCxnSpPr>
        <p:spPr>
          <a:xfrm flipV="1">
            <a:off x="2214546" y="4214818"/>
            <a:ext cx="1357322" cy="1285884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42910" y="285728"/>
            <a:ext cx="7715304" cy="796908"/>
          </a:xfrm>
        </p:spPr>
        <p:txBody>
          <a:bodyPr anchor="t"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</a:rPr>
              <a:t>Соотношение со смежными отраслями</a:t>
            </a:r>
          </a:p>
        </p:txBody>
      </p:sp>
      <p:sp>
        <p:nvSpPr>
          <p:cNvPr id="9" name="Овал 8"/>
          <p:cNvSpPr/>
          <p:nvPr/>
        </p:nvSpPr>
        <p:spPr>
          <a:xfrm>
            <a:off x="1928794" y="1214422"/>
            <a:ext cx="4143404" cy="4071966"/>
          </a:xfrm>
          <a:prstGeom prst="ellipse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Труд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928794" y="1285861"/>
            <a:ext cx="2571768" cy="214313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9190407">
            <a:off x="1837574" y="1814673"/>
            <a:ext cx="2510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Труд, не регулируемый</a:t>
            </a:r>
          </a:p>
          <a:p>
            <a:r>
              <a:rPr lang="ru-RU" sz="1600" dirty="0"/>
              <a:t>правом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2285984" y="1714488"/>
            <a:ext cx="3071834" cy="264320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rot="19088063">
            <a:off x="2349307" y="2405223"/>
            <a:ext cx="26276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Самостоятельный труд</a:t>
            </a:r>
          </a:p>
        </p:txBody>
      </p:sp>
      <p:sp>
        <p:nvSpPr>
          <p:cNvPr id="29" name="TextBox 28"/>
          <p:cNvSpPr txBox="1"/>
          <p:nvPr/>
        </p:nvSpPr>
        <p:spPr>
          <a:xfrm rot="19133400">
            <a:off x="3496234" y="2926421"/>
            <a:ext cx="241925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Несамостоятельный</a:t>
            </a:r>
          </a:p>
          <a:p>
            <a:r>
              <a:rPr lang="ru-RU" sz="2000" b="1" dirty="0"/>
              <a:t>наемный </a:t>
            </a:r>
            <a:r>
              <a:rPr lang="ru-RU" dirty="0"/>
              <a:t>труд</a:t>
            </a:r>
            <a:endParaRPr lang="ru-RU" sz="2000" b="1" dirty="0"/>
          </a:p>
        </p:txBody>
      </p:sp>
      <p:sp>
        <p:nvSpPr>
          <p:cNvPr id="41" name="Овал 40"/>
          <p:cNvSpPr/>
          <p:nvPr/>
        </p:nvSpPr>
        <p:spPr>
          <a:xfrm>
            <a:off x="2928926" y="3000372"/>
            <a:ext cx="3071834" cy="3000396"/>
          </a:xfrm>
          <a:prstGeom prst="ellipse">
            <a:avLst/>
          </a:prstGeom>
          <a:solidFill>
            <a:schemeClr val="accent1">
              <a:alpha val="51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solidFill>
                  <a:schemeClr val="accent6"/>
                </a:solidFill>
              </a:rPr>
              <a:t>Трудовое право</a:t>
            </a:r>
          </a:p>
        </p:txBody>
      </p:sp>
      <p:sp>
        <p:nvSpPr>
          <p:cNvPr id="40" name="Овал 39"/>
          <p:cNvSpPr/>
          <p:nvPr/>
        </p:nvSpPr>
        <p:spPr>
          <a:xfrm>
            <a:off x="1071538" y="3643314"/>
            <a:ext cx="1771656" cy="1714512"/>
          </a:xfrm>
          <a:prstGeom prst="ellipse">
            <a:avLst/>
          </a:prstGeom>
          <a:solidFill>
            <a:schemeClr val="accent1">
              <a:alpha val="41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/>
                </a:solidFill>
              </a:rPr>
              <a:t>Гражданское право</a:t>
            </a:r>
          </a:p>
        </p:txBody>
      </p:sp>
      <p:sp>
        <p:nvSpPr>
          <p:cNvPr id="42" name="Овал 41"/>
          <p:cNvSpPr/>
          <p:nvPr/>
        </p:nvSpPr>
        <p:spPr>
          <a:xfrm>
            <a:off x="5572132" y="1714488"/>
            <a:ext cx="1714512" cy="1643074"/>
          </a:xfrm>
          <a:prstGeom prst="ellipse">
            <a:avLst/>
          </a:prstGeom>
          <a:solidFill>
            <a:schemeClr val="accent1">
              <a:alpha val="43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/>
                </a:solidFill>
              </a:rPr>
              <a:t>Административное право</a:t>
            </a:r>
          </a:p>
        </p:txBody>
      </p:sp>
      <p:sp>
        <p:nvSpPr>
          <p:cNvPr id="43" name="TextBox 42"/>
          <p:cNvSpPr txBox="1"/>
          <p:nvPr/>
        </p:nvSpPr>
        <p:spPr>
          <a:xfrm rot="21204164">
            <a:off x="6215074" y="3429000"/>
            <a:ext cx="25362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Собственно трудовые</a:t>
            </a:r>
          </a:p>
          <a:p>
            <a:r>
              <a:rPr lang="ru-RU" dirty="0"/>
              <a:t>отношения</a:t>
            </a:r>
          </a:p>
        </p:txBody>
      </p:sp>
      <p:cxnSp>
        <p:nvCxnSpPr>
          <p:cNvPr id="45" name="Скругленная соединительная линия 44"/>
          <p:cNvCxnSpPr>
            <a:stCxn id="43" idx="1"/>
          </p:cNvCxnSpPr>
          <p:nvPr/>
        </p:nvCxnSpPr>
        <p:spPr>
          <a:xfrm rot="10800000">
            <a:off x="5286381" y="3857628"/>
            <a:ext cx="937091" cy="40234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rot="21005744">
            <a:off x="6000760" y="5286388"/>
            <a:ext cx="26003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Отношения, </a:t>
            </a:r>
            <a:r>
              <a:rPr lang="ru-RU" dirty="0" err="1"/>
              <a:t>непосред</a:t>
            </a:r>
            <a:endParaRPr lang="ru-RU" dirty="0"/>
          </a:p>
          <a:p>
            <a:r>
              <a:rPr lang="ru-RU" dirty="0" err="1"/>
              <a:t>ственно</a:t>
            </a:r>
            <a:r>
              <a:rPr lang="ru-RU" dirty="0"/>
              <a:t> связанные</a:t>
            </a:r>
          </a:p>
          <a:p>
            <a:r>
              <a:rPr lang="ru-RU" dirty="0"/>
              <a:t> с трудовыми</a:t>
            </a:r>
          </a:p>
        </p:txBody>
      </p:sp>
      <p:cxnSp>
        <p:nvCxnSpPr>
          <p:cNvPr id="49" name="Скругленная соединительная линия 48"/>
          <p:cNvCxnSpPr>
            <a:stCxn id="47" idx="1"/>
          </p:cNvCxnSpPr>
          <p:nvPr/>
        </p:nvCxnSpPr>
        <p:spPr>
          <a:xfrm rot="10800000">
            <a:off x="4929191" y="5500702"/>
            <a:ext cx="1090947" cy="470988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 rot="20825419">
            <a:off x="5594013" y="989629"/>
            <a:ext cx="2759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Служебные отношения</a:t>
            </a:r>
          </a:p>
        </p:txBody>
      </p:sp>
      <p:cxnSp>
        <p:nvCxnSpPr>
          <p:cNvPr id="52" name="Shape 51"/>
          <p:cNvCxnSpPr>
            <a:stCxn id="50" idx="1"/>
          </p:cNvCxnSpPr>
          <p:nvPr/>
        </p:nvCxnSpPr>
        <p:spPr>
          <a:xfrm rot="10800000" flipH="1" flipV="1">
            <a:off x="5628882" y="1482506"/>
            <a:ext cx="157563" cy="1232114"/>
          </a:xfrm>
          <a:prstGeom prst="curvedConnector4">
            <a:avLst>
              <a:gd name="adj1" fmla="val -145085"/>
              <a:gd name="adj2" fmla="val 44986"/>
            </a:avLst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20860326">
            <a:off x="963964" y="5662370"/>
            <a:ext cx="2922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Договоры о труде:</a:t>
            </a:r>
          </a:p>
          <a:p>
            <a:r>
              <a:rPr lang="ru-RU" dirty="0"/>
              <a:t>подряда, оказания услуг</a:t>
            </a:r>
          </a:p>
        </p:txBody>
      </p:sp>
      <p:cxnSp>
        <p:nvCxnSpPr>
          <p:cNvPr id="23" name="Скругленная соединительная линия 22"/>
          <p:cNvCxnSpPr>
            <a:stCxn id="18" idx="0"/>
          </p:cNvCxnSpPr>
          <p:nvPr/>
        </p:nvCxnSpPr>
        <p:spPr>
          <a:xfrm rot="5400000" flipH="1" flipV="1">
            <a:off x="1879374" y="4977460"/>
            <a:ext cx="1169252" cy="215472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19214804">
            <a:off x="0" y="1785926"/>
            <a:ext cx="30139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Статус индивидуального </a:t>
            </a:r>
          </a:p>
          <a:p>
            <a:r>
              <a:rPr lang="ru-RU" dirty="0"/>
              <a:t>предпринимателя</a:t>
            </a:r>
          </a:p>
        </p:txBody>
      </p:sp>
      <p:cxnSp>
        <p:nvCxnSpPr>
          <p:cNvPr id="26" name="Скругленная соединительная линия 25"/>
          <p:cNvCxnSpPr>
            <a:stCxn id="24" idx="2"/>
          </p:cNvCxnSpPr>
          <p:nvPr/>
        </p:nvCxnSpPr>
        <p:spPr>
          <a:xfrm rot="16200000" flipH="1">
            <a:off x="1142614" y="2928571"/>
            <a:ext cx="1642961" cy="500903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1518</Words>
  <Application>Microsoft Office PowerPoint</Application>
  <PresentationFormat>Экран (4:3)</PresentationFormat>
  <Paragraphs>240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Century Schoolbook</vt:lpstr>
      <vt:lpstr>Wingdings</vt:lpstr>
      <vt:lpstr>Wingdings 2</vt:lpstr>
      <vt:lpstr>Эркер</vt:lpstr>
      <vt:lpstr>   трудовое право</vt:lpstr>
      <vt:lpstr> Общая характеристика отрасли  «трудовое право»</vt:lpstr>
      <vt:lpstr>Индустриализация – основная причина рождения трудового (социального) права</vt:lpstr>
      <vt:lpstr>«Вопрос о рабочем классе может считаться главной социальной задачей 19 века…» (Ф.Г. Тернер, русский экономист и государственный деятель)</vt:lpstr>
      <vt:lpstr>Фабричное законодательство   в Российской Империи:</vt:lpstr>
      <vt:lpstr>Советский и российский период</vt:lpstr>
      <vt:lpstr> Общая характеристика отрасли  «трудовое право»</vt:lpstr>
      <vt:lpstr>Предмет трудового права</vt:lpstr>
      <vt:lpstr>Соотношение со смежными отраслями</vt:lpstr>
      <vt:lpstr>Доктринальные признаки трудовых и гражданско-правовых отношений подряда, оказания услуг и др.</vt:lpstr>
      <vt:lpstr>Презентация PowerPoint</vt:lpstr>
      <vt:lpstr>Л.С. Таль – отец-основатель отрасли трудового права</vt:lpstr>
      <vt:lpstr>Они формировали трудовое право…</vt:lpstr>
      <vt:lpstr>Презентация PowerPoint</vt:lpstr>
      <vt:lpstr>Общественные отношения, входящие в предмет трудового права (ст.1 ТК)</vt:lpstr>
      <vt:lpstr>Отношения, непосредственно связанные с трудовыми (ст.1 ТК РФ)</vt:lpstr>
      <vt:lpstr> </vt:lpstr>
      <vt:lpstr>«Сфера действия» шире «предмета»</vt:lpstr>
      <vt:lpstr>Отношения, включающиеся в сферу действия трудового права</vt:lpstr>
      <vt:lpstr>О сфере действия – легальное понятие (ч.2 ст.11 ТК РФ):</vt:lpstr>
      <vt:lpstr>трудовое законодательство не распространяется на (ст.11 ТК):</vt:lpstr>
      <vt:lpstr> </vt:lpstr>
      <vt:lpstr>В теории права с 60-х гг. выделяют основные признаки, по которым характеризуется метод:</vt:lpstr>
      <vt:lpstr>Особенности порядка установления прав и обязанностей субъектов трудового права</vt:lpstr>
      <vt:lpstr>Особенности правового положения субъектов трудового права</vt:lpstr>
      <vt:lpstr>Особый характер защиты прав и интересов субъектов трудового права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Организационные способы обеспечения посещения лекций</dc:title>
  <dc:creator>СБасалаева</dc:creator>
  <cp:lastModifiedBy>Олеся Коржиновская</cp:lastModifiedBy>
  <cp:revision>120</cp:revision>
  <dcterms:created xsi:type="dcterms:W3CDTF">2011-03-24T20:59:55Z</dcterms:created>
  <dcterms:modified xsi:type="dcterms:W3CDTF">2020-09-01T13:24:20Z</dcterms:modified>
</cp:coreProperties>
</file>